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323" r:id="rId13"/>
    <p:sldId id="308" r:id="rId14"/>
    <p:sldId id="269" r:id="rId15"/>
    <p:sldId id="271" r:id="rId16"/>
    <p:sldId id="309" r:id="rId17"/>
    <p:sldId id="274" r:id="rId18"/>
    <p:sldId id="332" r:id="rId19"/>
    <p:sldId id="333" r:id="rId20"/>
    <p:sldId id="276" r:id="rId21"/>
    <p:sldId id="328" r:id="rId22"/>
    <p:sldId id="327" r:id="rId23"/>
    <p:sldId id="329" r:id="rId24"/>
    <p:sldId id="331" r:id="rId25"/>
    <p:sldId id="319" r:id="rId26"/>
    <p:sldId id="300" r:id="rId27"/>
    <p:sldId id="338" r:id="rId28"/>
    <p:sldId id="337" r:id="rId29"/>
    <p:sldId id="335" r:id="rId30"/>
    <p:sldId id="339" r:id="rId31"/>
    <p:sldId id="340" r:id="rId32"/>
    <p:sldId id="341" r:id="rId33"/>
    <p:sldId id="342" r:id="rId34"/>
    <p:sldId id="343" r:id="rId35"/>
    <p:sldId id="301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50" d="100"/>
          <a:sy n="50" d="100"/>
        </p:scale>
        <p:origin x="-156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www.oecd.org/dataoecd/55/58/3896886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5.8618976651763535E-2"/>
          <c:y val="0.101254762509525"/>
          <c:w val="0.90213611525086912"/>
          <c:h val="0.66756413512827051"/>
        </c:manualLayout>
      </c:layout>
      <c:barChart>
        <c:barDir val="col"/>
        <c:grouping val="stacked"/>
        <c:ser>
          <c:idx val="0"/>
          <c:order val="0"/>
          <c:tx>
            <c:strRef>
              <c:f>'Data PF1.1.A'!$B$3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rgbClr val="993366"/>
            </a:solidFill>
            <a:ln w="6350">
              <a:solidFill>
                <a:schemeClr val="tx1"/>
              </a:solidFill>
            </a:ln>
          </c:spPr>
          <c:cat>
            <c:strRef>
              <c:f>'Data PF1.1.A'!$A$4:$A$42</c:f>
              <c:strCache>
                <c:ptCount val="39"/>
                <c:pt idx="0">
                  <c:v>France</c:v>
                </c:pt>
                <c:pt idx="1">
                  <c:v>United Kingdom</c:v>
                </c:pt>
                <c:pt idx="2">
                  <c:v>Sweden</c:v>
                </c:pt>
                <c:pt idx="3">
                  <c:v>Hungary</c:v>
                </c:pt>
                <c:pt idx="4">
                  <c:v>Denmark</c:v>
                </c:pt>
                <c:pt idx="5">
                  <c:v>Belgium</c:v>
                </c:pt>
                <c:pt idx="6">
                  <c:v>Luxembourg</c:v>
                </c:pt>
                <c:pt idx="7">
                  <c:v>New Zealand</c:v>
                </c:pt>
                <c:pt idx="8">
                  <c:v>Norway</c:v>
                </c:pt>
                <c:pt idx="9">
                  <c:v>Iceland</c:v>
                </c:pt>
                <c:pt idx="10">
                  <c:v>Netherlands</c:v>
                </c:pt>
                <c:pt idx="11">
                  <c:v>Finland</c:v>
                </c:pt>
                <c:pt idx="12">
                  <c:v>Australia</c:v>
                </c:pt>
                <c:pt idx="13">
                  <c:v>Germany</c:v>
                </c:pt>
                <c:pt idx="14">
                  <c:v>Ireland</c:v>
                </c:pt>
                <c:pt idx="15">
                  <c:v>Austria</c:v>
                </c:pt>
                <c:pt idx="16">
                  <c:v>Czech Republic</c:v>
                </c:pt>
                <c:pt idx="17">
                  <c:v>Slovak Republic</c:v>
                </c:pt>
                <c:pt idx="18">
                  <c:v>Israel (3)</c:v>
                </c:pt>
                <c:pt idx="19">
                  <c:v>Cyprus (1,2)</c:v>
                </c:pt>
                <c:pt idx="20">
                  <c:v>Slovenia</c:v>
                </c:pt>
                <c:pt idx="21">
                  <c:v>Estonia</c:v>
                </c:pt>
                <c:pt idx="22">
                  <c:v>Romania</c:v>
                </c:pt>
                <c:pt idx="23">
                  <c:v>Poland</c:v>
                </c:pt>
                <c:pt idx="24">
                  <c:v>Spain</c:v>
                </c:pt>
                <c:pt idx="25">
                  <c:v>Switzerland</c:v>
                </c:pt>
                <c:pt idx="26">
                  <c:v>Italy</c:v>
                </c:pt>
                <c:pt idx="27">
                  <c:v>Canada</c:v>
                </c:pt>
                <c:pt idx="28">
                  <c:v>Portugal</c:v>
                </c:pt>
                <c:pt idx="29">
                  <c:v>Japan</c:v>
                </c:pt>
                <c:pt idx="30">
                  <c:v>Bulgaria</c:v>
                </c:pt>
                <c:pt idx="31">
                  <c:v>United States</c:v>
                </c:pt>
                <c:pt idx="32">
                  <c:v>Lithuania</c:v>
                </c:pt>
                <c:pt idx="33">
                  <c:v>Latvia</c:v>
                </c:pt>
                <c:pt idx="34">
                  <c:v>Greece</c:v>
                </c:pt>
                <c:pt idx="35">
                  <c:v>Malta</c:v>
                </c:pt>
                <c:pt idx="36">
                  <c:v>Mexico</c:v>
                </c:pt>
                <c:pt idx="37">
                  <c:v>Chile</c:v>
                </c:pt>
                <c:pt idx="38">
                  <c:v>Korea</c:v>
                </c:pt>
              </c:strCache>
            </c:strRef>
          </c:cat>
          <c:val>
            <c:numRef>
              <c:f>'Data PF1.1.A'!$B$4:$B$42</c:f>
              <c:numCache>
                <c:formatCode>0.00</c:formatCode>
                <c:ptCount val="39"/>
                <c:pt idx="0">
                  <c:v>1.3281146255653509</c:v>
                </c:pt>
                <c:pt idx="1">
                  <c:v>2.1300019521570053</c:v>
                </c:pt>
                <c:pt idx="2">
                  <c:v>1.4941692594220508</c:v>
                </c:pt>
                <c:pt idx="3">
                  <c:v>2.235838239774155</c:v>
                </c:pt>
                <c:pt idx="4">
                  <c:v>1.4826068124492704</c:v>
                </c:pt>
                <c:pt idx="5">
                  <c:v>1.6048504737603893</c:v>
                </c:pt>
                <c:pt idx="6">
                  <c:v>2.662635645640119</c:v>
                </c:pt>
                <c:pt idx="7">
                  <c:v>2.2563828287050298</c:v>
                </c:pt>
                <c:pt idx="8">
                  <c:v>1.3640123489670528</c:v>
                </c:pt>
                <c:pt idx="9">
                  <c:v>1.4078049253383236</c:v>
                </c:pt>
                <c:pt idx="10">
                  <c:v>0.606359516801248</c:v>
                </c:pt>
                <c:pt idx="11">
                  <c:v>1.4849061223581261</c:v>
                </c:pt>
                <c:pt idx="12">
                  <c:v>1.7975206261899721</c:v>
                </c:pt>
                <c:pt idx="13">
                  <c:v>1.0850318486075947</c:v>
                </c:pt>
                <c:pt idx="14">
                  <c:v>2.3157664946958372</c:v>
                </c:pt>
                <c:pt idx="15">
                  <c:v>2.149594116752747</c:v>
                </c:pt>
                <c:pt idx="16">
                  <c:v>1.4913944154367464</c:v>
                </c:pt>
                <c:pt idx="17">
                  <c:v>1.4013555812992897</c:v>
                </c:pt>
                <c:pt idx="18">
                  <c:v>1.0150339844808947</c:v>
                </c:pt>
                <c:pt idx="19">
                  <c:v>1.6321114437845972</c:v>
                </c:pt>
                <c:pt idx="20">
                  <c:v>1.29404625073515</c:v>
                </c:pt>
                <c:pt idx="21">
                  <c:v>1.3400968317928119</c:v>
                </c:pt>
                <c:pt idx="22">
                  <c:v>1.0298496233715413</c:v>
                </c:pt>
                <c:pt idx="23">
                  <c:v>0.79464910171091752</c:v>
                </c:pt>
                <c:pt idx="24">
                  <c:v>0.51706101180838848</c:v>
                </c:pt>
                <c:pt idx="25">
                  <c:v>0.94463529275653035</c:v>
                </c:pt>
                <c:pt idx="26">
                  <c:v>0.64979607480650792</c:v>
                </c:pt>
                <c:pt idx="27">
                  <c:v>0.79643525158058448</c:v>
                </c:pt>
                <c:pt idx="28">
                  <c:v>0.71389912284291379</c:v>
                </c:pt>
                <c:pt idx="29">
                  <c:v>0.43149627530818629</c:v>
                </c:pt>
                <c:pt idx="30">
                  <c:v>0.89450303981967372</c:v>
                </c:pt>
                <c:pt idx="31">
                  <c:v>0.10377215244788618</c:v>
                </c:pt>
                <c:pt idx="32">
                  <c:v>0.8415395498692092</c:v>
                </c:pt>
                <c:pt idx="33">
                  <c:v>0.97043992800985146</c:v>
                </c:pt>
                <c:pt idx="34">
                  <c:v>0.69485411011442433</c:v>
                </c:pt>
                <c:pt idx="35">
                  <c:v>0.933702209980381</c:v>
                </c:pt>
                <c:pt idx="36">
                  <c:v>0.32441121405227735</c:v>
                </c:pt>
                <c:pt idx="37">
                  <c:v>0.36839619403074964</c:v>
                </c:pt>
                <c:pt idx="38">
                  <c:v>2.0132545615981063E-2</c:v>
                </c:pt>
              </c:numCache>
            </c:numRef>
          </c:val>
        </c:ser>
        <c:ser>
          <c:idx val="1"/>
          <c:order val="1"/>
          <c:tx>
            <c:strRef>
              <c:f>'Data PF1.1.A'!$C$3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9999FF"/>
            </a:solidFill>
            <a:ln w="3175">
              <a:solidFill>
                <a:srgbClr val="000000"/>
              </a:solidFill>
              <a:prstDash val="solid"/>
            </a:ln>
          </c:spPr>
          <c:cat>
            <c:strRef>
              <c:f>'Data PF1.1.A'!$A$4:$A$42</c:f>
              <c:strCache>
                <c:ptCount val="39"/>
                <c:pt idx="0">
                  <c:v>France</c:v>
                </c:pt>
                <c:pt idx="1">
                  <c:v>United Kingdom</c:v>
                </c:pt>
                <c:pt idx="2">
                  <c:v>Sweden</c:v>
                </c:pt>
                <c:pt idx="3">
                  <c:v>Hungary</c:v>
                </c:pt>
                <c:pt idx="4">
                  <c:v>Denmark</c:v>
                </c:pt>
                <c:pt idx="5">
                  <c:v>Belgium</c:v>
                </c:pt>
                <c:pt idx="6">
                  <c:v>Luxembourg</c:v>
                </c:pt>
                <c:pt idx="7">
                  <c:v>New Zealand</c:v>
                </c:pt>
                <c:pt idx="8">
                  <c:v>Norway</c:v>
                </c:pt>
                <c:pt idx="9">
                  <c:v>Iceland</c:v>
                </c:pt>
                <c:pt idx="10">
                  <c:v>Netherlands</c:v>
                </c:pt>
                <c:pt idx="11">
                  <c:v>Finland</c:v>
                </c:pt>
                <c:pt idx="12">
                  <c:v>Australia</c:v>
                </c:pt>
                <c:pt idx="13">
                  <c:v>Germany</c:v>
                </c:pt>
                <c:pt idx="14">
                  <c:v>Ireland</c:v>
                </c:pt>
                <c:pt idx="15">
                  <c:v>Austria</c:v>
                </c:pt>
                <c:pt idx="16">
                  <c:v>Czech Republic</c:v>
                </c:pt>
                <c:pt idx="17">
                  <c:v>Slovak Republic</c:v>
                </c:pt>
                <c:pt idx="18">
                  <c:v>Israel (3)</c:v>
                </c:pt>
                <c:pt idx="19">
                  <c:v>Cyprus (1,2)</c:v>
                </c:pt>
                <c:pt idx="20">
                  <c:v>Slovenia</c:v>
                </c:pt>
                <c:pt idx="21">
                  <c:v>Estonia</c:v>
                </c:pt>
                <c:pt idx="22">
                  <c:v>Romania</c:v>
                </c:pt>
                <c:pt idx="23">
                  <c:v>Poland</c:v>
                </c:pt>
                <c:pt idx="24">
                  <c:v>Spain</c:v>
                </c:pt>
                <c:pt idx="25">
                  <c:v>Switzerland</c:v>
                </c:pt>
                <c:pt idx="26">
                  <c:v>Italy</c:v>
                </c:pt>
                <c:pt idx="27">
                  <c:v>Canada</c:v>
                </c:pt>
                <c:pt idx="28">
                  <c:v>Portugal</c:v>
                </c:pt>
                <c:pt idx="29">
                  <c:v>Japan</c:v>
                </c:pt>
                <c:pt idx="30">
                  <c:v>Bulgaria</c:v>
                </c:pt>
                <c:pt idx="31">
                  <c:v>United States</c:v>
                </c:pt>
                <c:pt idx="32">
                  <c:v>Lithuania</c:v>
                </c:pt>
                <c:pt idx="33">
                  <c:v>Latvia</c:v>
                </c:pt>
                <c:pt idx="34">
                  <c:v>Greece</c:v>
                </c:pt>
                <c:pt idx="35">
                  <c:v>Malta</c:v>
                </c:pt>
                <c:pt idx="36">
                  <c:v>Mexico</c:v>
                </c:pt>
                <c:pt idx="37">
                  <c:v>Chile</c:v>
                </c:pt>
                <c:pt idx="38">
                  <c:v>Korea</c:v>
                </c:pt>
              </c:strCache>
            </c:strRef>
          </c:cat>
          <c:val>
            <c:numRef>
              <c:f>'Data PF1.1.A'!$C$4:$C$42</c:f>
              <c:numCache>
                <c:formatCode>0.00</c:formatCode>
                <c:ptCount val="39"/>
                <c:pt idx="0">
                  <c:v>1.6627379806621465</c:v>
                </c:pt>
                <c:pt idx="1">
                  <c:v>1.1131129972864433</c:v>
                </c:pt>
                <c:pt idx="2">
                  <c:v>1.8597615708953283</c:v>
                </c:pt>
                <c:pt idx="3">
                  <c:v>1.1045248316485483</c:v>
                </c:pt>
                <c:pt idx="4">
                  <c:v>1.7978886029444123</c:v>
                </c:pt>
                <c:pt idx="5">
                  <c:v>0.94602191428982685</c:v>
                </c:pt>
                <c:pt idx="6">
                  <c:v>0.47106393585609241</c:v>
                </c:pt>
                <c:pt idx="7">
                  <c:v>0.7919120853565973</c:v>
                </c:pt>
                <c:pt idx="8">
                  <c:v>1.4486660764824197</c:v>
                </c:pt>
                <c:pt idx="9">
                  <c:v>1.45099574896088</c:v>
                </c:pt>
                <c:pt idx="10">
                  <c:v>1.3832989665479132</c:v>
                </c:pt>
                <c:pt idx="11">
                  <c:v>1.3432766468931898</c:v>
                </c:pt>
                <c:pt idx="12">
                  <c:v>0.6513890425943073</c:v>
                </c:pt>
                <c:pt idx="13">
                  <c:v>0.74557517910170978</c:v>
                </c:pt>
                <c:pt idx="14">
                  <c:v>0.27864760291686308</c:v>
                </c:pt>
                <c:pt idx="15">
                  <c:v>0.45313252211391203</c:v>
                </c:pt>
                <c:pt idx="16">
                  <c:v>0.49672249382460693</c:v>
                </c:pt>
                <c:pt idx="17">
                  <c:v>0.38351495911140615</c:v>
                </c:pt>
                <c:pt idx="18">
                  <c:v>0.9714923707744324</c:v>
                </c:pt>
                <c:pt idx="19">
                  <c:v>0.26059752422996274</c:v>
                </c:pt>
                <c:pt idx="20">
                  <c:v>0.50975694852567965</c:v>
                </c:pt>
                <c:pt idx="21">
                  <c:v>0.32973437570661762</c:v>
                </c:pt>
                <c:pt idx="22">
                  <c:v>0.62813238341296351</c:v>
                </c:pt>
                <c:pt idx="23">
                  <c:v>0.28480574544051779</c:v>
                </c:pt>
                <c:pt idx="24">
                  <c:v>0.71278063998338947</c:v>
                </c:pt>
                <c:pt idx="25">
                  <c:v>0.31696082654433672</c:v>
                </c:pt>
                <c:pt idx="26">
                  <c:v>0.74589585289808846</c:v>
                </c:pt>
                <c:pt idx="27">
                  <c:v>0.1599321308097845</c:v>
                </c:pt>
                <c:pt idx="28">
                  <c:v>0.43903891406017775</c:v>
                </c:pt>
                <c:pt idx="29">
                  <c:v>0.36060830119574111</c:v>
                </c:pt>
                <c:pt idx="30">
                  <c:v>0.36470758919882945</c:v>
                </c:pt>
                <c:pt idx="31">
                  <c:v>0.5536120546555342</c:v>
                </c:pt>
                <c:pt idx="32">
                  <c:v>0.34548840518460194</c:v>
                </c:pt>
                <c:pt idx="33">
                  <c:v>0.20414873002341039</c:v>
                </c:pt>
                <c:pt idx="34">
                  <c:v>0.39112295232159061</c:v>
                </c:pt>
                <c:pt idx="35">
                  <c:v>8.7311791423585333E-2</c:v>
                </c:pt>
                <c:pt idx="36">
                  <c:v>0.66410160853062139</c:v>
                </c:pt>
                <c:pt idx="37">
                  <c:v>0.44081755663436617</c:v>
                </c:pt>
                <c:pt idx="38">
                  <c:v>0.47844969075916588</c:v>
                </c:pt>
              </c:numCache>
            </c:numRef>
          </c:val>
        </c:ser>
        <c:ser>
          <c:idx val="2"/>
          <c:order val="2"/>
          <c:tx>
            <c:strRef>
              <c:f>'Data PF1.1.A'!$D$3</c:f>
              <c:strCache>
                <c:ptCount val="1"/>
                <c:pt idx="0">
                  <c:v>Tax breaks towards families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'Data PF1.1.A'!$A$4:$A$42</c:f>
              <c:strCache>
                <c:ptCount val="39"/>
                <c:pt idx="0">
                  <c:v>France</c:v>
                </c:pt>
                <c:pt idx="1">
                  <c:v>United Kingdom</c:v>
                </c:pt>
                <c:pt idx="2">
                  <c:v>Sweden</c:v>
                </c:pt>
                <c:pt idx="3">
                  <c:v>Hungary</c:v>
                </c:pt>
                <c:pt idx="4">
                  <c:v>Denmark</c:v>
                </c:pt>
                <c:pt idx="5">
                  <c:v>Belgium</c:v>
                </c:pt>
                <c:pt idx="6">
                  <c:v>Luxembourg</c:v>
                </c:pt>
                <c:pt idx="7">
                  <c:v>New Zealand</c:v>
                </c:pt>
                <c:pt idx="8">
                  <c:v>Norway</c:v>
                </c:pt>
                <c:pt idx="9">
                  <c:v>Iceland</c:v>
                </c:pt>
                <c:pt idx="10">
                  <c:v>Netherlands</c:v>
                </c:pt>
                <c:pt idx="11">
                  <c:v>Finland</c:v>
                </c:pt>
                <c:pt idx="12">
                  <c:v>Australia</c:v>
                </c:pt>
                <c:pt idx="13">
                  <c:v>Germany</c:v>
                </c:pt>
                <c:pt idx="14">
                  <c:v>Ireland</c:v>
                </c:pt>
                <c:pt idx="15">
                  <c:v>Austria</c:v>
                </c:pt>
                <c:pt idx="16">
                  <c:v>Czech Republic</c:v>
                </c:pt>
                <c:pt idx="17">
                  <c:v>Slovak Republic</c:v>
                </c:pt>
                <c:pt idx="18">
                  <c:v>Israel (3)</c:v>
                </c:pt>
                <c:pt idx="19">
                  <c:v>Cyprus (1,2)</c:v>
                </c:pt>
                <c:pt idx="20">
                  <c:v>Slovenia</c:v>
                </c:pt>
                <c:pt idx="21">
                  <c:v>Estonia</c:v>
                </c:pt>
                <c:pt idx="22">
                  <c:v>Romania</c:v>
                </c:pt>
                <c:pt idx="23">
                  <c:v>Poland</c:v>
                </c:pt>
                <c:pt idx="24">
                  <c:v>Spain</c:v>
                </c:pt>
                <c:pt idx="25">
                  <c:v>Switzerland</c:v>
                </c:pt>
                <c:pt idx="26">
                  <c:v>Italy</c:v>
                </c:pt>
                <c:pt idx="27">
                  <c:v>Canada</c:v>
                </c:pt>
                <c:pt idx="28">
                  <c:v>Portugal</c:v>
                </c:pt>
                <c:pt idx="29">
                  <c:v>Japan</c:v>
                </c:pt>
                <c:pt idx="30">
                  <c:v>Bulgaria</c:v>
                </c:pt>
                <c:pt idx="31">
                  <c:v>United States</c:v>
                </c:pt>
                <c:pt idx="32">
                  <c:v>Lithuania</c:v>
                </c:pt>
                <c:pt idx="33">
                  <c:v>Latvia</c:v>
                </c:pt>
                <c:pt idx="34">
                  <c:v>Greece</c:v>
                </c:pt>
                <c:pt idx="35">
                  <c:v>Malta</c:v>
                </c:pt>
                <c:pt idx="36">
                  <c:v>Mexico</c:v>
                </c:pt>
                <c:pt idx="37">
                  <c:v>Chile</c:v>
                </c:pt>
                <c:pt idx="38">
                  <c:v>Korea</c:v>
                </c:pt>
              </c:strCache>
            </c:strRef>
          </c:cat>
          <c:val>
            <c:numRef>
              <c:f>'Data PF1.1.A'!$D$4:$D$42</c:f>
              <c:numCache>
                <c:formatCode>0.00</c:formatCode>
                <c:ptCount val="39"/>
                <c:pt idx="0">
                  <c:v>0.71811338055827867</c:v>
                </c:pt>
                <c:pt idx="1">
                  <c:v>0.33214872842689591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0.58342217243385985</c:v>
                </c:pt>
                <c:pt idx="6">
                  <c:v>0</c:v>
                </c:pt>
                <c:pt idx="7">
                  <c:v>2.2067826306039182E-2</c:v>
                </c:pt>
                <c:pt idx="8">
                  <c:v>0.10124990810470298</c:v>
                </c:pt>
                <c:pt idx="9">
                  <c:v>0</c:v>
                </c:pt>
                <c:pt idx="10">
                  <c:v>0.85436003448921172</c:v>
                </c:pt>
                <c:pt idx="11">
                  <c:v>0</c:v>
                </c:pt>
                <c:pt idx="12">
                  <c:v>0.36139200338481065</c:v>
                </c:pt>
                <c:pt idx="13">
                  <c:v>0.88431179082387767</c:v>
                </c:pt>
                <c:pt idx="14">
                  <c:v>0.10745958418645141</c:v>
                </c:pt>
                <c:pt idx="15">
                  <c:v>4.043966325407132E-2</c:v>
                </c:pt>
                <c:pt idx="16">
                  <c:v>0.47187636120900817</c:v>
                </c:pt>
                <c:pt idx="17">
                  <c:v>0.40926212221905423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0.49586271188889275</c:v>
                </c:pt>
                <c:pt idx="24">
                  <c:v>0.23570126155986926</c:v>
                </c:pt>
                <c:pt idx="25">
                  <c:v>0.14200713390347028</c:v>
                </c:pt>
                <c:pt idx="26">
                  <c:v>0</c:v>
                </c:pt>
                <c:pt idx="27">
                  <c:v>0.42493559779425122</c:v>
                </c:pt>
                <c:pt idx="28">
                  <c:v>0.16534602112964508</c:v>
                </c:pt>
                <c:pt idx="29">
                  <c:v>0.50690336584322326</c:v>
                </c:pt>
                <c:pt idx="30">
                  <c:v>0</c:v>
                </c:pt>
                <c:pt idx="31">
                  <c:v>0.53202027432521348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0.16586855594880728</c:v>
                </c:pt>
              </c:numCache>
            </c:numRef>
          </c:val>
        </c:ser>
        <c:gapWidth val="60"/>
        <c:overlap val="100"/>
        <c:axId val="147497728"/>
        <c:axId val="147499264"/>
      </c:barChart>
      <c:scatterChart>
        <c:scatterStyle val="lineMarker"/>
        <c:ser>
          <c:idx val="3"/>
          <c:order val="3"/>
          <c:tx>
            <c:v>OECD-33 average</c:v>
          </c:tx>
          <c:spPr>
            <a:ln w="28575">
              <a:noFill/>
            </a:ln>
          </c:spPr>
          <c:marker>
            <c:symbol val="none"/>
          </c:marker>
          <c:errBars>
            <c:errDir val="x"/>
            <c:errBarType val="both"/>
            <c:errValType val="fixedVal"/>
            <c:noEndCap val="1"/>
            <c:val val="19"/>
            <c:spPr>
              <a:ln w="12700">
                <a:solidFill>
                  <a:srgbClr val="000000"/>
                </a:solidFill>
                <a:prstDash val="lgDash"/>
              </a:ln>
            </c:spPr>
          </c:errBars>
          <c:xVal>
            <c:numLit>
              <c:formatCode>General</c:formatCode>
              <c:ptCount val="1"/>
              <c:pt idx="0">
                <c:v>20</c:v>
              </c:pt>
            </c:numLit>
          </c:xVal>
          <c:yVal>
            <c:numLit>
              <c:formatCode>General</c:formatCode>
              <c:ptCount val="1"/>
              <c:pt idx="0">
                <c:v>2.23</c:v>
              </c:pt>
            </c:numLit>
          </c:yVal>
        </c:ser>
        <c:axId val="147497728"/>
        <c:axId val="147499264"/>
      </c:scatterChart>
      <c:catAx>
        <c:axId val="147497728"/>
        <c:scaling>
          <c:orientation val="minMax"/>
        </c:scaling>
        <c:axPos val="b"/>
        <c:numFmt formatCode="General" sourceLinked="1"/>
        <c:tickLblPos val="nextTo"/>
        <c:spPr>
          <a:ln w="9525">
            <a:noFill/>
          </a:ln>
        </c:spPr>
        <c:txPr>
          <a:bodyPr rot="-27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499264"/>
        <c:crosses val="autoZero"/>
        <c:auto val="1"/>
        <c:lblAlgn val="ctr"/>
        <c:lblOffset val="100"/>
        <c:tickLblSkip val="1"/>
        <c:tickMarkSkip val="1"/>
      </c:catAx>
      <c:valAx>
        <c:axId val="147499264"/>
        <c:scaling>
          <c:orientation val="minMax"/>
          <c:max val="4"/>
          <c:min val="0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.0" sourceLinked="0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497728"/>
        <c:crosses val="autoZero"/>
        <c:crossBetween val="between"/>
        <c:majorUnit val="0.5"/>
      </c:valAx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7.6502732240437174E-2"/>
          <c:y val="1.254494131629773E-2"/>
          <c:w val="0.86477393008437331"/>
          <c:h val="9.4122857284348896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9525">
      <a:noFill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0.71982</cdr:x>
      <cdr:y>0.33065</cdr:y>
    </cdr:from>
    <cdr:to>
      <cdr:x>0.95678</cdr:x>
      <cdr:y>0.37903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00568" y="1168443"/>
          <a:ext cx="1514476" cy="17096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18288" rIns="0" bIns="0" anchor="t" upright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950" b="1" i="0" strike="noStrike">
              <a:solidFill>
                <a:srgbClr val="000000"/>
              </a:solidFill>
              <a:latin typeface="Arial"/>
              <a:cs typeface="Arial"/>
            </a:rPr>
            <a:t>OECD-33 average =2.2%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F6A5AEF-FD71-4080-8C82-4A0A173956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DC271-3491-48B3-92E0-1840D72A3631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AE210A-1621-4F5C-AC7C-E4F6CD65D06E}" type="slidenum">
              <a:rPr lang="en-GB" smtClean="0"/>
              <a:pPr/>
              <a:t>29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PRU_logo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2844" y="72000"/>
            <a:ext cx="2521156" cy="700848"/>
          </a:xfrm>
          <a:prstGeom prst="rect">
            <a:avLst/>
          </a:prstGeom>
        </p:spPr>
      </p:pic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715436" cy="150019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000" b="1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214282" y="3643314"/>
            <a:ext cx="8715436" cy="2214578"/>
          </a:xfrm>
        </p:spPr>
        <p:txBody>
          <a:bodyPr lIns="45720" rIns="45720">
            <a:normAutofit/>
          </a:bodyPr>
          <a:lstStyle>
            <a:lvl1pPr marL="0" marR="64008" indent="0" algn="ctr">
              <a:lnSpc>
                <a:spcPct val="120000"/>
              </a:lnSpc>
              <a:spcBef>
                <a:spcPts val="0"/>
              </a:spcBef>
              <a:buNone/>
              <a:defRPr sz="2800" b="1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0" y="5724000"/>
            <a:ext cx="9144001" cy="1142983"/>
            <a:chOff x="0" y="5724000"/>
            <a:chExt cx="9144001" cy="114298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43043" y="5724000"/>
              <a:ext cx="7500958" cy="5715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33CCCC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6087681"/>
              <a:ext cx="9144000" cy="3657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99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6082527"/>
              <a:ext cx="9144000" cy="78445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B5C"/>
            </a:solid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</p:grpSp>
      <p:pic>
        <p:nvPicPr>
          <p:cNvPr id="14" name="Picture 13" descr="UofY281blu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00" y="72000"/>
            <a:ext cx="2551496" cy="405881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14282" y="3357562"/>
            <a:ext cx="8715436" cy="0"/>
          </a:xfrm>
          <a:prstGeom prst="line">
            <a:avLst/>
          </a:prstGeom>
          <a:ln w="38100" cap="rnd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72000"/>
            <a:ext cx="863847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850187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71550" y="1268413"/>
            <a:ext cx="7921625" cy="525621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GB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850187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71550" y="1268413"/>
            <a:ext cx="7921625" cy="5256212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143932" cy="5643578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Clr>
                <a:srgbClr val="002B5C"/>
              </a:buClr>
              <a:buSzPct val="80000"/>
              <a:defRPr sz="2800">
                <a:effectLst/>
              </a:defRPr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defRPr sz="2400">
                <a:effectLst/>
              </a:defRPr>
            </a:lvl2pPr>
            <a:lvl3pPr>
              <a:spcBef>
                <a:spcPts val="300"/>
              </a:spcBef>
              <a:spcAft>
                <a:spcPts val="300"/>
              </a:spcAft>
              <a:buSzPct val="80000"/>
              <a:defRPr sz="2000">
                <a:effectLst/>
              </a:defRPr>
            </a:lvl3pPr>
            <a:lvl4pPr marL="1881188" indent="-357188">
              <a:spcBef>
                <a:spcPts val="300"/>
              </a:spcBef>
              <a:spcAft>
                <a:spcPts val="300"/>
              </a:spcAft>
              <a:buSzPct val="80000"/>
              <a:defRPr sz="1800">
                <a:effectLst/>
              </a:defRPr>
            </a:lvl4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0"/>
            <a:ext cx="8572560" cy="1000108"/>
          </a:xfrm>
        </p:spPr>
        <p:txBody>
          <a:bodyPr rtlCol="0">
            <a:normAutofit/>
          </a:bodyPr>
          <a:lstStyle>
            <a:lvl1pPr>
              <a:lnSpc>
                <a:spcPct val="97000"/>
              </a:lnSpc>
              <a:defRPr sz="3600" baseline="0">
                <a:solidFill>
                  <a:srgbClr val="002B5C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000108"/>
            <a:ext cx="8572560" cy="0"/>
          </a:xfrm>
          <a:prstGeom prst="line">
            <a:avLst/>
          </a:prstGeom>
          <a:ln w="38100" cap="rnd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01090" y="6407944"/>
            <a:ext cx="428596" cy="450056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9258E3-697D-4300-8D12-8278430E4734}" type="datetimeFigureOut">
              <a:rPr lang="en-GB" smtClean="0"/>
              <a:pPr/>
              <a:t>03/01/2012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8558059" y="3419771"/>
            <a:ext cx="585940" cy="3438229"/>
            <a:chOff x="8558059" y="3419771"/>
            <a:chExt cx="585940" cy="3438229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 rot="16200000">
              <a:off x="7333057" y="4729687"/>
              <a:ext cx="3117375" cy="4975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7485" h="337">
                  <a:moveTo>
                    <a:pt x="0" y="2"/>
                  </a:moveTo>
                  <a:lnTo>
                    <a:pt x="7485" y="337"/>
                  </a:lnTo>
                  <a:lnTo>
                    <a:pt x="5558" y="337"/>
                  </a:lnTo>
                  <a:lnTo>
                    <a:pt x="1" y="0"/>
                  </a:lnTo>
                </a:path>
              </a:pathLst>
            </a:custGeom>
            <a:solidFill>
              <a:srgbClr val="33CCCC">
                <a:alpha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 rot="16200000">
              <a:off x="7727608" y="5129308"/>
              <a:ext cx="2328556" cy="50422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591" h="588">
                  <a:moveTo>
                    <a:pt x="0" y="0"/>
                  </a:moveTo>
                  <a:lnTo>
                    <a:pt x="5591" y="585"/>
                  </a:lnTo>
                  <a:lnTo>
                    <a:pt x="4415" y="588"/>
                  </a:lnTo>
                  <a:lnTo>
                    <a:pt x="12" y="4"/>
                  </a:lnTo>
                </a:path>
              </a:pathLst>
            </a:custGeom>
            <a:solidFill>
              <a:srgbClr val="0099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4" name="Right Triangle 13"/>
            <p:cNvSpPr>
              <a:spLocks/>
            </p:cNvSpPr>
            <p:nvPr/>
          </p:nvSpPr>
          <p:spPr bwMode="auto">
            <a:xfrm rot="16200000">
              <a:off x="7778511" y="5490679"/>
              <a:ext cx="2146751" cy="583859"/>
            </a:xfrm>
            <a:prstGeom prst="rtTriangle">
              <a:avLst/>
            </a:prstGeom>
            <a:solidFill>
              <a:srgbClr val="002B5C"/>
            </a:solidFill>
            <a:ln w="12700" cap="rnd" cmpd="thickThin" algn="ctr">
              <a:solidFill>
                <a:srgbClr val="000099"/>
              </a:solidFill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6200000">
              <a:off x="7776554" y="5490738"/>
              <a:ext cx="2148767" cy="585757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72528" y="6492875"/>
            <a:ext cx="42859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90C63D-397A-4F50-B2E0-A3C7AE5B1E0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 baseline="0">
          <a:solidFill>
            <a:srgbClr val="000099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542925" indent="-542925" algn="l" rtl="0" eaLnBrk="1" latinLnBrk="0" hangingPunct="1">
        <a:spcBef>
          <a:spcPts val="400"/>
        </a:spcBef>
        <a:spcAft>
          <a:spcPts val="0"/>
        </a:spcAft>
        <a:buClr>
          <a:srgbClr val="000099"/>
        </a:buClr>
        <a:buSzPct val="90000"/>
        <a:buFont typeface="Wingdings" pitchFamily="2" charset="2"/>
        <a:buChar char="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1073150" indent="-530225" algn="l" rtl="0" eaLnBrk="1" latinLnBrk="0" hangingPunct="1">
        <a:spcBef>
          <a:spcPts val="324"/>
        </a:spcBef>
        <a:buClr>
          <a:srgbClr val="009999"/>
        </a:buClr>
        <a:buSzPct val="90000"/>
        <a:buFont typeface="Wingdings" pitchFamily="2" charset="2"/>
        <a:buChar char="u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450850" algn="l" rtl="0" eaLnBrk="1" latinLnBrk="0" hangingPunct="1">
        <a:spcBef>
          <a:spcPts val="350"/>
        </a:spcBef>
        <a:buClr>
          <a:srgbClr val="33CCCC"/>
        </a:buClr>
        <a:buSzPct val="90000"/>
        <a:buFont typeface="Wingdings" pitchFamily="2" charset="2"/>
        <a:buChar char="u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974850" indent="-450850" algn="l" rtl="0" eaLnBrk="1" latinLnBrk="0" hangingPunct="1">
        <a:spcBef>
          <a:spcPts val="350"/>
        </a:spcBef>
        <a:buClr>
          <a:srgbClr val="000099"/>
        </a:buClr>
        <a:buSzPct val="90000"/>
        <a:buFont typeface="Wingdings 2" pitchFamily="18" charset="2"/>
        <a:buChar char="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474788"/>
            <a:ext cx="7456487" cy="1511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/>
              <a:t>The New Government and Family Related Benefits in the UK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 smtClean="0"/>
              <a:t>Jonathan Bradshaw</a:t>
            </a:r>
            <a:endParaRPr lang="en-GB" sz="27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860800"/>
            <a:ext cx="7239000" cy="2111375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Open Seminar</a:t>
            </a:r>
            <a:br>
              <a:rPr lang="en-GB" dirty="0" smtClean="0"/>
            </a:br>
            <a:r>
              <a:rPr lang="en-GB" dirty="0" smtClean="0"/>
              <a:t>Tackling Child Poverty: Lessons from the UK and New Frontiers in </a:t>
            </a:r>
            <a:r>
              <a:rPr lang="en-GB" dirty="0" smtClean="0"/>
              <a:t>Japan</a:t>
            </a:r>
          </a:p>
          <a:p>
            <a:r>
              <a:rPr lang="en-GB" sz="2800" dirty="0" err="1" smtClean="0"/>
              <a:t>Doshisha</a:t>
            </a:r>
            <a:r>
              <a:rPr lang="en-GB" sz="2800" dirty="0" smtClean="0"/>
              <a:t> University</a:t>
            </a:r>
          </a:p>
          <a:p>
            <a:r>
              <a:rPr lang="en-GB" dirty="0" smtClean="0"/>
              <a:t>Kyoto</a:t>
            </a:r>
          </a:p>
          <a:p>
            <a:r>
              <a:rPr lang="en-GB" sz="2800" dirty="0" smtClean="0"/>
              <a:t>January 9 2012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Child benefit left to “wither on the vine”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Benefits for 16-18 year olds abolished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Income Support frozen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Surges in youth unemployment and children living in workless households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Family Credit replaces FIS –16 hours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One parent benefit and lone parent premium in Income Support abolished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52475"/>
          </a:xfrm>
        </p:spPr>
        <p:txBody>
          <a:bodyPr/>
          <a:lstStyle/>
          <a:p>
            <a:pPr eaLnBrk="1" hangingPunct="1"/>
            <a:r>
              <a:rPr lang="en-GB" smtClean="0"/>
              <a:t>Post 1979 (Thatcher)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Between 1979 and 1997 the relative child poverty rate in Britain increased 3 fold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Hike in poverty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Moral arguments – religious duty</a:t>
            </a:r>
          </a:p>
          <a:p>
            <a:pPr eaLnBrk="1" hangingPunct="1"/>
            <a:r>
              <a:rPr lang="en-GB" smtClean="0"/>
              <a:t>Justice arguments – it is not fair, children not to blame</a:t>
            </a:r>
          </a:p>
          <a:p>
            <a:pPr eaLnBrk="1" hangingPunct="1"/>
            <a:r>
              <a:rPr lang="en-GB" smtClean="0"/>
              <a:t>Poor investment – poor outcomes - waste of talent</a:t>
            </a:r>
          </a:p>
          <a:p>
            <a:pPr eaLnBrk="1" hangingPunct="1"/>
            <a:r>
              <a:rPr lang="en-GB" smtClean="0"/>
              <a:t>Poverty associated with many social problems that harm us all</a:t>
            </a:r>
          </a:p>
          <a:p>
            <a:pPr eaLnBrk="1" hangingPunct="1"/>
            <a:r>
              <a:rPr lang="en-GB" smtClean="0"/>
              <a:t>Costs a lot – losing 1% of GDP per year 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Key indicator of government failure</a:t>
            </a:r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Why do we worry about child poverty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Child poverty:1979-1995/6</a:t>
            </a:r>
            <a:br>
              <a:rPr lang="en-GB" smtClean="0"/>
            </a:br>
            <a:r>
              <a:rPr lang="en-GB" sz="1600" smtClean="0"/>
              <a:t>60 per cent equivalent household income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046162" y="1839119"/>
          <a:ext cx="7772400" cy="4114800"/>
        </p:xfrm>
        <a:graphic>
          <a:graphicData uri="http://schemas.openxmlformats.org/presentationml/2006/ole">
            <p:oleObj spid="_x0000_s1026" name="Chart" r:id="rId3" imgW="7772400" imgH="4114800" progId="MSGraph.Chart.8">
              <p:embed followColorScheme="full"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Between 1979 and 1997 child poverty in Britain increased 3 times</a:t>
            </a:r>
          </a:p>
          <a:p>
            <a:pPr eaLnBrk="1" hangingPunct="1"/>
            <a:r>
              <a:rPr lang="en-GB" b="1" smtClean="0"/>
              <a:t>Bigger increase than most industrial societies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Hike in poverty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Between 1979 and 1997 child poverty in Britain increased 3 times</a:t>
            </a:r>
          </a:p>
          <a:p>
            <a:pPr eaLnBrk="1" hangingPunct="1"/>
            <a:r>
              <a:rPr lang="en-GB" smtClean="0"/>
              <a:t>Bigger increase than most industrial societies</a:t>
            </a:r>
          </a:p>
          <a:p>
            <a:pPr eaLnBrk="1" hangingPunct="1"/>
            <a:r>
              <a:rPr lang="en-GB" b="1" smtClean="0"/>
              <a:t>In 1995 UK has the highest child poverty rate in the EU. </a:t>
            </a:r>
          </a:p>
          <a:p>
            <a:pPr eaLnBrk="1" hangingPunct="1">
              <a:buFont typeface="Wingdings" pitchFamily="2" charset="2"/>
              <a:buNone/>
            </a:pPr>
            <a:endParaRPr lang="en-GB" b="1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Hike in poverty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576263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mtClean="0"/>
              <a:t>Child poverty rates 1995</a:t>
            </a:r>
            <a:br>
              <a:rPr lang="en-GB" smtClean="0"/>
            </a:br>
            <a:r>
              <a:rPr lang="en-GB" sz="1600" smtClean="0"/>
              <a:t>60% of the national equivalised median income</a:t>
            </a:r>
            <a:r>
              <a:rPr lang="en-GB" smtClean="0"/>
              <a:t>.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304800" y="1720850"/>
          <a:ext cx="8839200" cy="4679950"/>
        </p:xfrm>
        <a:graphic>
          <a:graphicData uri="http://schemas.openxmlformats.org/presentationml/2006/ole">
            <p:oleObj spid="_x0000_s3074" name="Chart" r:id="rId4" imgW="7772400" imgH="4114800" progId="MSGraph.Chart.8">
              <p:embed followColorScheme="full"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492375"/>
            <a:ext cx="7067550" cy="366713"/>
            <a:chOff x="884" y="1298"/>
            <a:chExt cx="4452" cy="231"/>
          </a:xfrm>
        </p:grpSpPr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884" y="1525"/>
              <a:ext cx="444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4468" y="1298"/>
              <a:ext cx="8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b="1">
                  <a:solidFill>
                    <a:srgbClr val="FF0000"/>
                  </a:solidFill>
                  <a:latin typeface="Arial" charset="0"/>
                  <a:cs typeface="Times New Roman" pitchFamily="18" charset="0"/>
                </a:rPr>
                <a:t>Euro-mean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3088" indent="-573088" eaLnBrk="1" hangingPunct="1"/>
            <a:r>
              <a:rPr lang="en-GB" sz="2500" smtClean="0"/>
              <a:t>Between 1979 and 1997 child poverty in Britain increased 3 times</a:t>
            </a:r>
          </a:p>
          <a:p>
            <a:pPr marL="573088" indent="-573088" eaLnBrk="1" hangingPunct="1"/>
            <a:r>
              <a:rPr lang="en-GB" sz="2500" smtClean="0"/>
              <a:t>Bigger increase than most industrial societies</a:t>
            </a:r>
          </a:p>
          <a:p>
            <a:pPr marL="573088" indent="-573088" eaLnBrk="1" hangingPunct="1"/>
            <a:r>
              <a:rPr lang="en-GB" sz="2500" smtClean="0"/>
              <a:t>UK in 2001 has the fifth highest child poverty rate comparatively</a:t>
            </a:r>
          </a:p>
          <a:p>
            <a:pPr marL="573088" indent="-573088" eaLnBrk="1" hangingPunct="1"/>
            <a:r>
              <a:rPr lang="en-GB" sz="2500" b="1" smtClean="0"/>
              <a:t>Evidence suggests that this was driven by economics and demographics, but particularly by policy failure </a:t>
            </a:r>
          </a:p>
          <a:p>
            <a:pPr marL="573088" indent="-573088" eaLnBrk="1" hangingPunct="1">
              <a:buFont typeface="Wingdings" pitchFamily="2" charset="2"/>
              <a:buNone/>
            </a:pPr>
            <a:endParaRPr lang="en-GB" sz="2500" b="1" smtClean="0"/>
          </a:p>
          <a:p>
            <a:pPr marL="573088" indent="-573088" eaLnBrk="1" hangingPunct="1">
              <a:buFont typeface="Wingdings" pitchFamily="2" charset="2"/>
              <a:buNone/>
            </a:pPr>
            <a:endParaRPr lang="en-GB" sz="250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Hike in child poverty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Child poverty rates in the EU (&lt;60% median)</a:t>
            </a:r>
            <a:endParaRPr lang="en-GB" dirty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1268413"/>
            <a:ext cx="87820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5724525" y="1196975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Still not making enough effort (2009 data)</a:t>
            </a:r>
            <a:endParaRPr lang="en-GB" dirty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95400"/>
            <a:ext cx="840740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GB" sz="2800" smtClean="0"/>
              <a:t>Until 1945 financial needs of children not recognised by the state – poor law, UAB, fostering or adoption</a:t>
            </a:r>
          </a:p>
          <a:p>
            <a:pPr eaLnBrk="1" hangingPunct="1"/>
            <a:r>
              <a:rPr lang="en-GB" sz="2800" smtClean="0"/>
              <a:t>Eleanor Rathbone’s campaign for family allowances – motives:</a:t>
            </a:r>
          </a:p>
          <a:p>
            <a:pPr lvl="1" eaLnBrk="1" hangingPunct="1"/>
            <a:r>
              <a:rPr lang="en-GB" sz="2800" smtClean="0"/>
              <a:t>Poverty - Rowntree</a:t>
            </a:r>
          </a:p>
          <a:p>
            <a:pPr lvl="1" eaLnBrk="1" hangingPunct="1"/>
            <a:r>
              <a:rPr lang="en-GB" sz="2800" smtClean="0"/>
              <a:t>Gender equity – feckless men</a:t>
            </a:r>
          </a:p>
          <a:p>
            <a:pPr lvl="1" eaLnBrk="1" hangingPunct="1"/>
            <a:r>
              <a:rPr lang="en-GB" sz="2800" smtClean="0"/>
              <a:t>Pronatalism – eugenics movement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47713"/>
          </a:xfrm>
        </p:spPr>
        <p:txBody>
          <a:bodyPr/>
          <a:lstStyle/>
          <a:p>
            <a:pPr eaLnBrk="1" hangingPunct="1"/>
            <a:r>
              <a:rPr lang="en-GB" smtClean="0"/>
              <a:t>A bit of history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Prime Minister’s pledge:</a:t>
            </a:r>
          </a:p>
          <a:p>
            <a:pPr eaLnBrk="1" hangingPunct="1"/>
            <a:endParaRPr lang="en-GB" smtClean="0"/>
          </a:p>
          <a:p>
            <a:pPr eaLnBrk="1" hangingPunct="1">
              <a:buFont typeface="Wingdings" pitchFamily="2" charset="2"/>
              <a:buNone/>
            </a:pPr>
            <a:r>
              <a:rPr lang="en-GB" smtClean="0"/>
              <a:t>“Our historic aim, that ours is the first generation to end child poverty forever….It’s a 20 year mission but I believe it can be done”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End of child poverty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dirty="0" smtClean="0"/>
              <a:t>(Before the recession) employment at record levels </a:t>
            </a:r>
          </a:p>
          <a:p>
            <a:pPr eaLnBrk="1" hangingPunct="1">
              <a:defRPr/>
            </a:pPr>
            <a:r>
              <a:rPr lang="en-GB" dirty="0" smtClean="0"/>
              <a:t>Child poverty rate fell until 2004/5 – nearly met five year target</a:t>
            </a:r>
          </a:p>
          <a:p>
            <a:pPr eaLnBrk="1" hangingPunct="1">
              <a:defRPr/>
            </a:pPr>
            <a:r>
              <a:rPr lang="en-GB" dirty="0" smtClean="0"/>
              <a:t>Child poverty gap reduced</a:t>
            </a:r>
          </a:p>
          <a:p>
            <a:pPr eaLnBrk="1" hangingPunct="1">
              <a:defRPr/>
            </a:pPr>
            <a:r>
              <a:rPr lang="en-GB" dirty="0" smtClean="0"/>
              <a:t>UK one of only seven countries in OECD to have reduction in child poverty 1995-2005</a:t>
            </a:r>
          </a:p>
          <a:p>
            <a:pPr eaLnBrk="1" hangingPunct="1">
              <a:defRPr/>
            </a:pPr>
            <a:r>
              <a:rPr lang="en-GB" dirty="0" smtClean="0"/>
              <a:t>UK moved up the international league table</a:t>
            </a:r>
          </a:p>
          <a:p>
            <a:pPr eaLnBrk="1" hangingPunct="1">
              <a:defRPr/>
            </a:pPr>
            <a:r>
              <a:rPr lang="en-GB" dirty="0" smtClean="0"/>
              <a:t>All party consensus in Child Poverty Act – sensible targets and new commitment to develop a strategy</a:t>
            </a:r>
          </a:p>
          <a:p>
            <a:pPr eaLnBrk="1" hangingPunct="1">
              <a:defRPr/>
            </a:pPr>
            <a:r>
              <a:rPr lang="en-GB" dirty="0" smtClean="0"/>
              <a:t>Here is some data</a:t>
            </a:r>
          </a:p>
        </p:txBody>
      </p:sp>
      <p:sp>
        <p:nvSpPr>
          <p:cNvPr id="26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573088" indent="-573088" eaLnBrk="1" hangingPunct="1"/>
            <a:r>
              <a:rPr lang="en-GB" sz="3200" smtClean="0"/>
              <a:t>Manage economy to ensure low inflation and high employment </a:t>
            </a:r>
          </a:p>
          <a:p>
            <a:pPr marL="573088" indent="-573088" eaLnBrk="1" hangingPunct="1"/>
            <a:r>
              <a:rPr lang="en-GB" sz="3200" smtClean="0"/>
              <a:t>Welfare to work</a:t>
            </a:r>
          </a:p>
          <a:p>
            <a:pPr marL="573088" indent="-573088" eaLnBrk="1" hangingPunct="1"/>
            <a:r>
              <a:rPr lang="en-GB" sz="3200" smtClean="0"/>
              <a:t>Increases in in-work benefits </a:t>
            </a:r>
          </a:p>
          <a:p>
            <a:pPr marL="573088" indent="-573088" eaLnBrk="1" hangingPunct="1"/>
            <a:r>
              <a:rPr lang="en-GB" sz="3200" smtClean="0"/>
              <a:t>Increases in out-of-work</a:t>
            </a:r>
          </a:p>
          <a:p>
            <a:pPr marL="573088" indent="-573088" eaLnBrk="1" hangingPunct="1"/>
            <a:r>
              <a:rPr lang="en-GB" sz="3200" smtClean="0"/>
              <a:t>Big invest in services -  health, education childcare</a:t>
            </a:r>
          </a:p>
          <a:p>
            <a:pPr marL="573088" indent="-573088" eaLnBrk="1" hangingPunct="1"/>
            <a:r>
              <a:rPr lang="en-GB" sz="3200" smtClean="0"/>
              <a:t>Institutional transformation 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850187" cy="3063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mtClean="0"/>
              <a:t>The child poverty strategy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Child poverty fell – but not sustained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03510"/>
            <a:ext cx="7056783" cy="475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84438" y="-1179513"/>
            <a:ext cx="12385676" cy="975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850187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000" dirty="0" smtClean="0"/>
              <a:t>Public spending on family benefits in cash, services and tax measures </a:t>
            </a:r>
            <a:r>
              <a:rPr lang="en-GB" sz="2000" i="1" dirty="0" smtClean="0"/>
              <a:t/>
            </a:r>
            <a:br>
              <a:rPr lang="en-GB" sz="2000" i="1" dirty="0" smtClean="0"/>
            </a:br>
            <a:r>
              <a:rPr lang="en-GB" sz="2000" i="1" dirty="0" smtClean="0"/>
              <a:t>Percentage of GDP, in </a:t>
            </a:r>
            <a:r>
              <a:rPr lang="en-GB" sz="2000" i="1" dirty="0" smtClean="0"/>
              <a:t>2007. </a:t>
            </a:r>
            <a:endParaRPr lang="en-GB" sz="2000" i="1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827584" y="1340768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pPr eaLnBrk="1" hangingPunct="1"/>
            <a:r>
              <a:rPr lang="en-GB" smtClean="0"/>
              <a:t>Child benefit/Tax credit paid to parents until 19 if child in full-time education</a:t>
            </a:r>
          </a:p>
          <a:p>
            <a:pPr eaLnBrk="1" hangingPunct="1"/>
            <a:r>
              <a:rPr lang="en-GB" smtClean="0"/>
              <a:t>Severe hardship payments in JSA IS.</a:t>
            </a:r>
          </a:p>
          <a:p>
            <a:pPr eaLnBrk="1" hangingPunct="1"/>
            <a:r>
              <a:rPr lang="en-GB" smtClean="0"/>
              <a:t>No independent entitlement to unemployed youth until 19 then IS/JSA £51.85 per week until 24.</a:t>
            </a:r>
          </a:p>
          <a:p>
            <a:pPr eaLnBrk="1" hangingPunct="1"/>
            <a:r>
              <a:rPr lang="en-GB" smtClean="0"/>
              <a:t>EMA for 16-18 £30 per week to young people plus bonuses payments of up to £500 for staying on. Now abolished</a:t>
            </a:r>
          </a:p>
          <a:p>
            <a:pPr eaLnBrk="1" hangingPunct="1"/>
            <a:endParaRPr lang="en-GB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GB" smtClean="0"/>
              <a:t>Youth and youth transitions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>
            <a:normAutofit/>
          </a:bodyPr>
          <a:lstStyle/>
          <a:p>
            <a:pPr marL="573088" indent="-573088" eaLnBrk="1" hangingPunct="1">
              <a:lnSpc>
                <a:spcPct val="90000"/>
              </a:lnSpc>
              <a:defRPr/>
            </a:pPr>
            <a:r>
              <a:rPr lang="en-GB" sz="2800" dirty="0" smtClean="0"/>
              <a:t>Poverty was dire after the Tory years.</a:t>
            </a:r>
          </a:p>
          <a:p>
            <a:pPr marL="573088" indent="-573088" eaLnBrk="1" hangingPunct="1">
              <a:lnSpc>
                <a:spcPct val="90000"/>
              </a:lnSpc>
              <a:defRPr/>
            </a:pPr>
            <a:r>
              <a:rPr lang="en-GB" sz="2800" dirty="0" smtClean="0"/>
              <a:t>After a slow start much </a:t>
            </a:r>
            <a:r>
              <a:rPr lang="en-GB" dirty="0" smtClean="0"/>
              <a:t>was </a:t>
            </a:r>
            <a:r>
              <a:rPr lang="en-GB" sz="2800" dirty="0" smtClean="0"/>
              <a:t>being achieved.</a:t>
            </a:r>
          </a:p>
          <a:p>
            <a:pPr marL="573088" indent="-573088" eaLnBrk="1" hangingPunct="1">
              <a:lnSpc>
                <a:spcPct val="90000"/>
              </a:lnSpc>
              <a:defRPr/>
            </a:pPr>
            <a:r>
              <a:rPr lang="en-GB" sz="2800" dirty="0" smtClean="0"/>
              <a:t>Treatment right - dose inadequate</a:t>
            </a:r>
          </a:p>
          <a:p>
            <a:pPr marL="573088" indent="-573088" eaLnBrk="1" hangingPunct="1">
              <a:lnSpc>
                <a:spcPct val="90000"/>
              </a:lnSpc>
              <a:defRPr/>
            </a:pPr>
            <a:endParaRPr lang="en-GB" sz="2500" dirty="0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7850187" cy="339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Conclusion on Labour years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 </a:t>
            </a:r>
            <a:r>
              <a:rPr lang="en-GB" sz="2000" dirty="0" smtClean="0"/>
              <a:t>Net disposable income for a couple plus two children before housing costs by hours supplied at the minimum wage from April 2009. Rent = £60 a week, Council Tax = £18.00 a week </a:t>
            </a:r>
            <a:br>
              <a:rPr lang="en-GB" sz="20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1800" dirty="0" smtClean="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268413"/>
            <a:ext cx="7602537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Relative low income = Equivalised net household income less than 60% median 2020 target: &lt;10% of children</a:t>
            </a:r>
          </a:p>
          <a:p>
            <a:pPr eaLnBrk="1" hangingPunct="1"/>
            <a:r>
              <a:rPr lang="en-GB" sz="2400" smtClean="0"/>
              <a:t>Combined low income and material deprivation = Material deprivation &gt;20% and equivalised net household income less than 70% median 2020 target: &lt;5% of children</a:t>
            </a:r>
          </a:p>
          <a:p>
            <a:pPr eaLnBrk="1" hangingPunct="1"/>
            <a:r>
              <a:rPr lang="en-GB" sz="2400" smtClean="0"/>
              <a:t>‘Absolute’ low income= Equivalised net household income falling below 60% of the ‘adjusted base amount’ 2020 target: &lt;5% of children</a:t>
            </a:r>
          </a:p>
          <a:p>
            <a:pPr eaLnBrk="1" hangingPunct="1"/>
            <a:r>
              <a:rPr lang="en-GB" sz="2400" smtClean="0"/>
              <a:t>Persistent poverty= Equivalised net household income less than 60% of median for 3 years prior to current year 2020 target: not yet set</a:t>
            </a:r>
          </a:p>
          <a:p>
            <a:pPr lvl="1" eaLnBrk="1" hangingPunct="1">
              <a:buFont typeface="Wingdings" pitchFamily="2" charset="2"/>
              <a:buNone/>
            </a:pPr>
            <a:endParaRPr lang="en-GB" sz="140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 smtClean="0"/>
              <a:t>Child poverty targets for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GB" sz="2800" smtClean="0"/>
              <a:t>Family allowances opposed by Trade Unions who campaigned for a “family wage”</a:t>
            </a:r>
          </a:p>
          <a:p>
            <a:pPr eaLnBrk="1" hangingPunct="1"/>
            <a:r>
              <a:rPr lang="en-GB" sz="2800" smtClean="0"/>
              <a:t>Adopted by Beveridge in 1942 report in order to ensure that UB could be paid at subsistence level w/o undermining work incentives</a:t>
            </a:r>
          </a:p>
          <a:p>
            <a:pPr eaLnBrk="1" hangingPunct="1"/>
            <a:r>
              <a:rPr lang="en-GB" sz="2800" smtClean="0"/>
              <a:t>Enacted by Conservative Government (to hold wage demands down) but</a:t>
            </a:r>
          </a:p>
          <a:p>
            <a:pPr lvl="1" eaLnBrk="1" hangingPunct="1"/>
            <a:r>
              <a:rPr lang="en-GB" sz="2800" smtClean="0"/>
              <a:t>Only for second and subsequent child</a:t>
            </a:r>
          </a:p>
          <a:p>
            <a:pPr lvl="1" eaLnBrk="1" hangingPunct="1"/>
            <a:r>
              <a:rPr lang="en-GB" sz="2800" smtClean="0"/>
              <a:t>At lower rates than Beveridge proposed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/>
            <a:r>
              <a:rPr lang="en-GB" smtClean="0"/>
              <a:t>A bit more history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 smtClean="0"/>
              <a:t>Plan to cut £80 billion deficit by 2013</a:t>
            </a:r>
          </a:p>
          <a:p>
            <a:pPr eaLnBrk="1" hangingPunct="1">
              <a:defRPr/>
            </a:pPr>
            <a:r>
              <a:rPr lang="en-GB" dirty="0" smtClean="0"/>
              <a:t>25% from increases in taxes</a:t>
            </a:r>
          </a:p>
          <a:p>
            <a:pPr eaLnBrk="1" hangingPunct="1">
              <a:defRPr/>
            </a:pPr>
            <a:r>
              <a:rPr lang="en-GB" dirty="0" smtClean="0"/>
              <a:t>75% from cuts in  services and huge reduction in public employment</a:t>
            </a: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Whole package </a:t>
            </a:r>
            <a:r>
              <a:rPr lang="en-GB" dirty="0" smtClean="0"/>
              <a:t>highly regressive</a:t>
            </a: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Children have done much worse than pensioners</a:t>
            </a:r>
          </a:p>
          <a:p>
            <a:pPr eaLnBrk="1" hangingPunct="1">
              <a:defRPr/>
            </a:pPr>
            <a:r>
              <a:rPr lang="en-GB" dirty="0" smtClean="0"/>
              <a:t>IFS say it will increase child poverty </a:t>
            </a:r>
          </a:p>
          <a:p>
            <a:pPr eaLnBrk="1" hangingPunct="1">
              <a:defRPr/>
            </a:pPr>
            <a:r>
              <a:rPr lang="en-GB" dirty="0" smtClean="0"/>
              <a:t>Unemployment up – youth at record levels</a:t>
            </a:r>
          </a:p>
          <a:p>
            <a:pPr eaLnBrk="1" hangingPunct="1">
              <a:defRPr/>
            </a:pPr>
            <a:r>
              <a:rPr lang="en-GB" dirty="0" smtClean="0"/>
              <a:t>Discourse has become </a:t>
            </a:r>
            <a:r>
              <a:rPr lang="en-GB" dirty="0" smtClean="0"/>
              <a:t>behavioural</a:t>
            </a:r>
          </a:p>
          <a:p>
            <a:pPr eaLnBrk="1" hangingPunct="1">
              <a:defRPr/>
            </a:pPr>
            <a:r>
              <a:rPr lang="en-GB" dirty="0" smtClean="0"/>
              <a:t>Focus on early years</a:t>
            </a:r>
            <a:endParaRPr lang="en-GB" dirty="0" smtClean="0"/>
          </a:p>
        </p:txBody>
      </p:sp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Now recession and </a:t>
            </a:r>
            <a:r>
              <a:rPr lang="en-GB" dirty="0" smtClean="0"/>
              <a:t>new coalition government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Child benefits frozen for three years</a:t>
            </a:r>
          </a:p>
          <a:p>
            <a:r>
              <a:rPr lang="en-GB" dirty="0" smtClean="0"/>
              <a:t>To be taken back from higher rate tax payers after 2013</a:t>
            </a:r>
          </a:p>
          <a:p>
            <a:r>
              <a:rPr lang="en-GB" dirty="0" smtClean="0"/>
              <a:t>EMA abolished</a:t>
            </a:r>
          </a:p>
          <a:p>
            <a:r>
              <a:rPr lang="en-GB" dirty="0" smtClean="0"/>
              <a:t>Health in Pregnancy Grant  and child trust funds abolished </a:t>
            </a:r>
          </a:p>
          <a:p>
            <a:r>
              <a:rPr lang="en-GB" dirty="0" smtClean="0"/>
              <a:t>Cuts in childcare tax credits 80% to 70% subsidy and </a:t>
            </a:r>
            <a:r>
              <a:rPr lang="en-GB" dirty="0" err="1" smtClean="0"/>
              <a:t>Surestart</a:t>
            </a:r>
            <a:r>
              <a:rPr lang="en-GB" dirty="0" smtClean="0"/>
              <a:t> maternity grant restricted to one child</a:t>
            </a:r>
          </a:p>
          <a:p>
            <a:r>
              <a:rPr lang="en-GB" dirty="0" smtClean="0"/>
              <a:t>Cuts in Child tax credits – reneges on promise for above inflation </a:t>
            </a:r>
            <a:r>
              <a:rPr lang="en-GB" dirty="0" err="1" smtClean="0"/>
              <a:t>uprating</a:t>
            </a:r>
            <a:endParaRPr lang="en-GB" dirty="0" smtClean="0"/>
          </a:p>
          <a:p>
            <a:r>
              <a:rPr lang="en-GB" dirty="0" err="1" smtClean="0"/>
              <a:t>Uprate</a:t>
            </a:r>
            <a:r>
              <a:rPr lang="en-GB" dirty="0" smtClean="0"/>
              <a:t> benefits by CPI rather than RPI</a:t>
            </a:r>
          </a:p>
          <a:p>
            <a:r>
              <a:rPr lang="en-GB" dirty="0" smtClean="0"/>
              <a:t>Increase VAT from 17.5% to 20%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Cuts in family benefits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Relative </a:t>
            </a:r>
            <a:r>
              <a:rPr lang="en-GB" dirty="0" smtClean="0"/>
              <a:t>child poverty will remain broadly constant between 2009/10 and 2012/13 at about 19% but will then rise to 24.4% by 2020. </a:t>
            </a:r>
            <a:endParaRPr lang="en-GB" dirty="0" smtClean="0"/>
          </a:p>
          <a:p>
            <a:r>
              <a:rPr lang="en-GB" dirty="0" smtClean="0"/>
              <a:t>A</a:t>
            </a:r>
            <a:r>
              <a:rPr lang="en-GB" dirty="0" smtClean="0"/>
              <a:t>bsolute </a:t>
            </a:r>
            <a:r>
              <a:rPr lang="en-GB" dirty="0" smtClean="0"/>
              <a:t>child poverty will rise from 17% in 2009 to 23.2% in 2013 and then remain constant to 2020.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 smtClean="0"/>
              <a:t>unusual picture comes about because real median household income will be 7% lower in 2012/13 than it was in 2009/10 and remain below its 2009/10 level until 2015/16, due to high inflation and low earnings growth.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UNIVERSAL CREDIT replacing all working age benefits in 2013. Good idea but</a:t>
            </a:r>
          </a:p>
          <a:p>
            <a:pPr lvl="1"/>
            <a:r>
              <a:rPr lang="en-GB" dirty="0" smtClean="0"/>
              <a:t>Not universal</a:t>
            </a:r>
          </a:p>
          <a:p>
            <a:pPr lvl="1"/>
            <a:r>
              <a:rPr lang="en-GB" dirty="0" smtClean="0"/>
              <a:t>Means-tested</a:t>
            </a:r>
          </a:p>
          <a:p>
            <a:pPr lvl="1"/>
            <a:r>
              <a:rPr lang="en-GB" dirty="0" smtClean="0"/>
              <a:t>Leaves out </a:t>
            </a:r>
            <a:r>
              <a:rPr lang="en-GB" dirty="0" err="1" smtClean="0"/>
              <a:t>passported</a:t>
            </a:r>
            <a:r>
              <a:rPr lang="en-GB" dirty="0" smtClean="0"/>
              <a:t> benefits</a:t>
            </a:r>
          </a:p>
          <a:p>
            <a:pPr lvl="1"/>
            <a:r>
              <a:rPr lang="en-GB" dirty="0" smtClean="0"/>
              <a:t>Reliant on massive IT</a:t>
            </a:r>
          </a:p>
          <a:p>
            <a:pPr lvl="1"/>
            <a:r>
              <a:rPr lang="en-GB" dirty="0" smtClean="0"/>
              <a:t>Benefits cap</a:t>
            </a:r>
          </a:p>
          <a:p>
            <a:pPr lvl="1"/>
            <a:r>
              <a:rPr lang="en-GB" dirty="0" smtClean="0"/>
              <a:t>Housing benefit room cap for tenants</a:t>
            </a:r>
          </a:p>
          <a:p>
            <a:r>
              <a:rPr lang="en-GB" dirty="0" smtClean="0"/>
              <a:t>Reassessment of Incapacity to work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measures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Unemployment rising  - very high for youth</a:t>
            </a:r>
          </a:p>
          <a:p>
            <a:r>
              <a:rPr lang="en-GB" dirty="0" smtClean="0"/>
              <a:t>Growth effectively nil</a:t>
            </a:r>
          </a:p>
          <a:p>
            <a:r>
              <a:rPr lang="en-GB" dirty="0" smtClean="0"/>
              <a:t>Private jobs not replacing public jobs</a:t>
            </a:r>
          </a:p>
          <a:p>
            <a:r>
              <a:rPr lang="en-GB" dirty="0" smtClean="0"/>
              <a:t>Deficit targets not being met</a:t>
            </a:r>
          </a:p>
          <a:p>
            <a:r>
              <a:rPr lang="en-GB" dirty="0" smtClean="0"/>
              <a:t>EU crisis</a:t>
            </a:r>
          </a:p>
          <a:p>
            <a:r>
              <a:rPr lang="en-GB" dirty="0" smtClean="0"/>
              <a:t>Double dip recession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Strategy not working 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Role of state in supporting financial costs of children contested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Has been and still is mainly a private responsibility – increasingly for youth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Improvements have been made since 1999 – thanks to the child poverty agenda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Child Poverty Act high watermark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Now going backwards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But still much more effort than Japan?</a:t>
            </a:r>
            <a:endParaRPr lang="en-GB" dirty="0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Conclusion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96752"/>
            <a:ext cx="7772400" cy="4899248"/>
          </a:xfrm>
        </p:spPr>
        <p:txBody>
          <a:bodyPr/>
          <a:lstStyle/>
          <a:p>
            <a:pPr eaLnBrk="1" hangingPunct="1"/>
            <a:r>
              <a:rPr lang="en-GB" dirty="0" smtClean="0"/>
              <a:t>Free school meals</a:t>
            </a:r>
          </a:p>
          <a:p>
            <a:pPr eaLnBrk="1" hangingPunct="1"/>
            <a:r>
              <a:rPr lang="en-GB" dirty="0" smtClean="0"/>
              <a:t>Maternity grants</a:t>
            </a:r>
          </a:p>
          <a:p>
            <a:pPr eaLnBrk="1" hangingPunct="1"/>
            <a:r>
              <a:rPr lang="en-GB" dirty="0" smtClean="0"/>
              <a:t>Welfare foods</a:t>
            </a:r>
          </a:p>
          <a:p>
            <a:pPr eaLnBrk="1" hangingPunct="1"/>
            <a:r>
              <a:rPr lang="en-GB" dirty="0" smtClean="0"/>
              <a:t>Child additions in the benefit scales</a:t>
            </a:r>
          </a:p>
          <a:p>
            <a:pPr eaLnBrk="1" hangingPunct="1"/>
            <a:r>
              <a:rPr lang="en-GB" dirty="0" smtClean="0"/>
              <a:t>Free health care</a:t>
            </a:r>
          </a:p>
          <a:p>
            <a:pPr eaLnBrk="1" hangingPunct="1"/>
            <a:r>
              <a:rPr lang="en-GB" dirty="0" smtClean="0"/>
              <a:t>Child tax allowances</a:t>
            </a:r>
          </a:p>
          <a:p>
            <a:pPr eaLnBrk="1" hangingPunct="1"/>
            <a:r>
              <a:rPr lang="en-GB" b="1" dirty="0" smtClean="0"/>
              <a:t>Character universality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807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Other elements in the post war child benefit package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GB" sz="2500" smtClean="0"/>
              <a:t>Family allowances too low</a:t>
            </a:r>
          </a:p>
          <a:p>
            <a:pPr eaLnBrk="1" hangingPunct="1"/>
            <a:r>
              <a:rPr lang="en-GB" sz="2500" smtClean="0"/>
              <a:t>National assistance covering housing costs – no help for housing costs in work – wages trap led to Housing benefit and Council Tax benefit</a:t>
            </a:r>
          </a:p>
          <a:p>
            <a:pPr eaLnBrk="1" hangingPunct="1"/>
            <a:r>
              <a:rPr lang="en-GB" sz="2500" smtClean="0"/>
              <a:t>Health charges and exemptions introduced</a:t>
            </a:r>
          </a:p>
          <a:p>
            <a:pPr eaLnBrk="1" hangingPunct="1"/>
            <a:r>
              <a:rPr lang="en-GB" sz="2500" b="1" smtClean="0"/>
              <a:t>Character became means-tested</a:t>
            </a:r>
          </a:p>
          <a:p>
            <a:pPr eaLnBrk="1" hangingPunct="1"/>
            <a:r>
              <a:rPr lang="en-GB" sz="2500" smtClean="0"/>
              <a:t>Meanwhile Child Tax Allowances </a:t>
            </a:r>
          </a:p>
          <a:p>
            <a:pPr lvl="1" eaLnBrk="1" hangingPunct="1"/>
            <a:r>
              <a:rPr lang="en-GB" sz="2100" smtClean="0"/>
              <a:t>costing the exchequer more than FA</a:t>
            </a:r>
          </a:p>
          <a:p>
            <a:pPr lvl="1" eaLnBrk="1" hangingPunct="1"/>
            <a:r>
              <a:rPr lang="en-GB" sz="2100" smtClean="0"/>
              <a:t>Of most value to higher rate tax payers</a:t>
            </a:r>
          </a:p>
          <a:p>
            <a:pPr lvl="1" eaLnBrk="1" hangingPunct="1"/>
            <a:r>
              <a:rPr lang="en-GB" sz="2100" smtClean="0"/>
              <a:t>No help to poorest non tax payers</a:t>
            </a:r>
          </a:p>
          <a:p>
            <a:pPr lvl="1" eaLnBrk="1" hangingPunct="1"/>
            <a:endParaRPr lang="en-GB" sz="210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1813"/>
          </a:xfrm>
        </p:spPr>
        <p:txBody>
          <a:bodyPr/>
          <a:lstStyle/>
          <a:p>
            <a:pPr eaLnBrk="1" hangingPunct="1"/>
            <a:r>
              <a:rPr lang="en-GB" sz="2800" smtClean="0"/>
              <a:t>Emerging problems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GB" i="1" smtClean="0"/>
              <a:t>Poor and the Poorest 1965</a:t>
            </a:r>
          </a:p>
          <a:p>
            <a:pPr eaLnBrk="1" hangingPunct="1"/>
            <a:r>
              <a:rPr lang="en-GB" i="1" smtClean="0"/>
              <a:t>Circumstances of Children 1966</a:t>
            </a:r>
          </a:p>
          <a:p>
            <a:pPr eaLnBrk="1" hangingPunct="1"/>
            <a:r>
              <a:rPr lang="en-GB" smtClean="0"/>
              <a:t>Child Poverty Action Group established 1968 </a:t>
            </a:r>
          </a:p>
          <a:p>
            <a:pPr eaLnBrk="1" hangingPunct="1"/>
            <a:r>
              <a:rPr lang="en-GB" smtClean="0"/>
              <a:t>1970 election “Poor worse off under Labour”</a:t>
            </a:r>
          </a:p>
          <a:p>
            <a:pPr eaLnBrk="1" hangingPunct="1"/>
            <a:r>
              <a:rPr lang="en-GB" smtClean="0"/>
              <a:t>Tories win - Family Income Supplement introduced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pPr eaLnBrk="1" hangingPunct="1"/>
            <a:r>
              <a:rPr lang="en-GB" smtClean="0"/>
              <a:t>“Rediscovery of Child Poverty”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GB" sz="2500" smtClean="0"/>
              <a:t>Income tested benefit</a:t>
            </a:r>
          </a:p>
          <a:p>
            <a:pPr eaLnBrk="1" hangingPunct="1"/>
            <a:r>
              <a:rPr lang="en-GB" sz="2500" smtClean="0"/>
              <a:t>Working 24 plus hours</a:t>
            </a:r>
          </a:p>
          <a:p>
            <a:pPr eaLnBrk="1" hangingPunct="1"/>
            <a:r>
              <a:rPr lang="en-GB" sz="2500" smtClean="0"/>
              <a:t>Based on five weeks pay slips</a:t>
            </a:r>
          </a:p>
          <a:p>
            <a:pPr eaLnBrk="1" hangingPunct="1"/>
            <a:r>
              <a:rPr lang="en-GB" sz="2500" smtClean="0"/>
              <a:t>Paid to mother</a:t>
            </a:r>
          </a:p>
          <a:p>
            <a:pPr eaLnBrk="1" hangingPunct="1"/>
            <a:r>
              <a:rPr lang="en-GB" sz="2500" smtClean="0"/>
              <a:t>Lasted six months regardless of income changes</a:t>
            </a:r>
          </a:p>
          <a:p>
            <a:pPr eaLnBrk="1" hangingPunct="1"/>
            <a:r>
              <a:rPr lang="en-GB" sz="2500" smtClean="0"/>
              <a:t>Same threshold for lone parents and couples</a:t>
            </a:r>
          </a:p>
          <a:p>
            <a:pPr eaLnBrk="1" hangingPunct="1"/>
            <a:r>
              <a:rPr lang="en-GB" sz="2500" smtClean="0"/>
              <a:t>Take up a problem and created a poverty trap</a:t>
            </a:r>
          </a:p>
          <a:p>
            <a:pPr eaLnBrk="1" hangingPunct="1"/>
            <a:r>
              <a:rPr lang="en-GB" sz="2500" smtClean="0"/>
              <a:t>Became Family Credit - a means-tested in-work benefit until replaced in 1999 by WFTC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/>
            <a:r>
              <a:rPr lang="en-GB" smtClean="0"/>
              <a:t>Family Income Supplement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/>
            <a:r>
              <a:rPr lang="en-GB" dirty="0" smtClean="0"/>
              <a:t>Introduced after bitter Cabinet battle between Barbara Castle and Dennis Healey exposed by “deep throat”.</a:t>
            </a:r>
          </a:p>
          <a:p>
            <a:pPr eaLnBrk="1" hangingPunct="1"/>
            <a:r>
              <a:rPr lang="en-GB" dirty="0" smtClean="0"/>
              <a:t>Combines CTA and FA in one cash benefit</a:t>
            </a:r>
          </a:p>
          <a:p>
            <a:pPr eaLnBrk="1" hangingPunct="1"/>
            <a:r>
              <a:rPr lang="en-GB" dirty="0" smtClean="0"/>
              <a:t>One parent benefit </a:t>
            </a:r>
          </a:p>
          <a:p>
            <a:pPr eaLnBrk="1" hangingPunct="1"/>
            <a:r>
              <a:rPr lang="en-GB" dirty="0" smtClean="0"/>
              <a:t>Paid for every child, at a higher rate for the first child £</a:t>
            </a:r>
            <a:r>
              <a:rPr lang="en-GB" dirty="0" smtClean="0"/>
              <a:t>20.30, </a:t>
            </a:r>
            <a:r>
              <a:rPr lang="en-GB" dirty="0" smtClean="0"/>
              <a:t>£13.40 (April 2011)</a:t>
            </a:r>
          </a:p>
          <a:p>
            <a:pPr eaLnBrk="1" hangingPunct="1"/>
            <a:r>
              <a:rPr lang="en-GB" dirty="0" smtClean="0"/>
              <a:t>To the mother transfer wallet to handbag.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/>
            <a:r>
              <a:rPr lang="en-GB" smtClean="0"/>
              <a:t>Child benefit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71550" y="1268413"/>
            <a:ext cx="3883025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b="1" dirty="0" smtClean="0">
                <a:solidFill>
                  <a:schemeClr val="bg1"/>
                </a:solidFill>
              </a:rPr>
              <a:t>Against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Duchess of Westminster gets it (or did)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Very expensive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Could be better targeted – large families, young kids, taxed back, withdrawn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Children private responsibility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Encourages feckless breeding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Misspent - vouchers better</a:t>
            </a:r>
          </a:p>
          <a:p>
            <a:pPr lvl="1" eaLnBrk="1" hangingPunct="1">
              <a:lnSpc>
                <a:spcPct val="90000"/>
              </a:lnSpc>
            </a:pP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10150" y="1268413"/>
            <a:ext cx="3883025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b="1" dirty="0" smtClean="0">
                <a:solidFill>
                  <a:schemeClr val="bg1"/>
                </a:solidFill>
              </a:rPr>
              <a:t>For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Maintains horizontal equity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Children are a public good/human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Why should parents carry the burden alone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Encourages childbirth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Benefit for women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Contribution to work incentives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>
                <a:solidFill>
                  <a:schemeClr val="bg1"/>
                </a:solidFill>
              </a:rPr>
              <a:t>Secure source of income </a:t>
            </a:r>
            <a:r>
              <a:rPr lang="en-GB" sz="2000" dirty="0" smtClean="0"/>
              <a:t>at transition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Arguments over CB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2060"/>
      </a:folHlink>
    </a:clrScheme>
    <a:fontScheme name="SPR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1248</TotalTime>
  <Words>1418</Words>
  <Application>Microsoft Office PowerPoint</Application>
  <PresentationFormat>On-screen Show (4:3)</PresentationFormat>
  <Paragraphs>191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Verdana</vt:lpstr>
      <vt:lpstr>Arial</vt:lpstr>
      <vt:lpstr>Wingdings</vt:lpstr>
      <vt:lpstr>Wingdings 2</vt:lpstr>
      <vt:lpstr>Times New Roman</vt:lpstr>
      <vt:lpstr>Theme2</vt:lpstr>
      <vt:lpstr>Microsoft Graph 2000 Chart</vt:lpstr>
      <vt:lpstr>The New Government and Family Related Benefits in the UK Jonathan Bradshaw</vt:lpstr>
      <vt:lpstr>A bit of history</vt:lpstr>
      <vt:lpstr>A bit more history</vt:lpstr>
      <vt:lpstr>Other elements in the post war child benefit package </vt:lpstr>
      <vt:lpstr>Emerging problems</vt:lpstr>
      <vt:lpstr>“Rediscovery of Child Poverty”</vt:lpstr>
      <vt:lpstr>Family Income Supplement</vt:lpstr>
      <vt:lpstr>Child benefit</vt:lpstr>
      <vt:lpstr>Arguments over CB</vt:lpstr>
      <vt:lpstr>Post 1979 (Thatcher)</vt:lpstr>
      <vt:lpstr>Hike in poverty</vt:lpstr>
      <vt:lpstr>Why do we worry about child poverty</vt:lpstr>
      <vt:lpstr>Child poverty:1979-1995/6 60 per cent equivalent household income</vt:lpstr>
      <vt:lpstr>Hike in poverty</vt:lpstr>
      <vt:lpstr>Hike in poverty</vt:lpstr>
      <vt:lpstr>Child poverty rates 1995 60% of the national equivalised median income.</vt:lpstr>
      <vt:lpstr>Hike in child poverty</vt:lpstr>
      <vt:lpstr>Child poverty rates in the EU (&lt;60% median)</vt:lpstr>
      <vt:lpstr>Still not making enough effort (2009 data)</vt:lpstr>
      <vt:lpstr>End of child poverty</vt:lpstr>
      <vt:lpstr>Results</vt:lpstr>
      <vt:lpstr>The child poverty strategy</vt:lpstr>
      <vt:lpstr>Child poverty fell – but not sustained</vt:lpstr>
      <vt:lpstr>Slide 24</vt:lpstr>
      <vt:lpstr>Public spending on family benefits in cash, services and tax measures  Percentage of GDP, in 2007. </vt:lpstr>
      <vt:lpstr>Youth and youth transitions</vt:lpstr>
      <vt:lpstr>Conclusion on Labour years</vt:lpstr>
      <vt:lpstr>     Net disposable income for a couple plus two children before housing costs by hours supplied at the minimum wage from April 2009. Rent = £60 a week, Council Tax = £18.00 a week    </vt:lpstr>
      <vt:lpstr>Child poverty targets for 2020</vt:lpstr>
      <vt:lpstr>Now recession and new coalition government</vt:lpstr>
      <vt:lpstr>Cuts in family benefits</vt:lpstr>
      <vt:lpstr>Results</vt:lpstr>
      <vt:lpstr>Other measures</vt:lpstr>
      <vt:lpstr>Strategy not working </vt:lpstr>
      <vt:lpstr>Conclusion</vt:lpstr>
    </vt:vector>
  </TitlesOfParts>
  <Company>University of York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Support for Children</dc:title>
  <dc:creator>jrb1</dc:creator>
  <cp:lastModifiedBy>jrb1</cp:lastModifiedBy>
  <cp:revision>23</cp:revision>
  <dcterms:created xsi:type="dcterms:W3CDTF">2004-01-22T17:23:39Z</dcterms:created>
  <dcterms:modified xsi:type="dcterms:W3CDTF">2012-01-03T15:57:50Z</dcterms:modified>
</cp:coreProperties>
</file>